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8" r:id="rId5"/>
    <p:sldId id="272" r:id="rId6"/>
    <p:sldId id="270" r:id="rId7"/>
    <p:sldId id="269" r:id="rId8"/>
    <p:sldId id="408" r:id="rId9"/>
    <p:sldId id="409" r:id="rId10"/>
    <p:sldId id="271" r:id="rId11"/>
    <p:sldId id="273" r:id="rId12"/>
    <p:sldId id="275" r:id="rId13"/>
    <p:sldId id="276" r:id="rId14"/>
    <p:sldId id="277" r:id="rId15"/>
    <p:sldId id="274" r:id="rId16"/>
    <p:sldId id="422" r:id="rId17"/>
    <p:sldId id="407" r:id="rId18"/>
    <p:sldId id="406" r:id="rId19"/>
    <p:sldId id="427" r:id="rId20"/>
    <p:sldId id="410" r:id="rId21"/>
    <p:sldId id="412" r:id="rId22"/>
    <p:sldId id="413" r:id="rId23"/>
    <p:sldId id="414" r:id="rId24"/>
    <p:sldId id="415" r:id="rId25"/>
    <p:sldId id="416" r:id="rId26"/>
    <p:sldId id="417" r:id="rId27"/>
    <p:sldId id="420" r:id="rId28"/>
    <p:sldId id="411" r:id="rId29"/>
    <p:sldId id="418" r:id="rId30"/>
    <p:sldId id="431" r:id="rId31"/>
    <p:sldId id="432" r:id="rId32"/>
    <p:sldId id="419" r:id="rId33"/>
    <p:sldId id="429" r:id="rId34"/>
    <p:sldId id="430" r:id="rId35"/>
    <p:sldId id="421" r:id="rId36"/>
    <p:sldId id="428" r:id="rId37"/>
    <p:sldId id="405" r:id="rId38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A3A6"/>
    <a:srgbClr val="00CC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.png"/><Relationship Id="rId7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0.png"/><Relationship Id="rId7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 - Version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4405A067-B49C-4F11-A938-80BC29FEEB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37638"/>
            <a:ext cx="4076700" cy="2790825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EC5A9449-A06C-4EA1-A540-CB2DC3C4934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9308" y="2862269"/>
            <a:ext cx="314325" cy="42862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A9A26A8-F041-4097-AF69-174D33070FC9}"/>
              </a:ext>
            </a:extLst>
          </p:cNvPr>
          <p:cNvSpPr/>
          <p:nvPr userDrawn="1"/>
        </p:nvSpPr>
        <p:spPr>
          <a:xfrm>
            <a:off x="0" y="5994603"/>
            <a:ext cx="12192000" cy="8645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800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BF5AA71-3F4D-4E9E-BA5E-688B6C5A5C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01843" y="2767207"/>
            <a:ext cx="9144000" cy="1057708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 algn="l">
              <a:buFontTx/>
              <a:buNone/>
              <a:defRPr sz="3600"/>
            </a:lvl1pPr>
          </a:lstStyle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74FC2D0F-6FA4-4470-9D28-7A04906292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01843" y="3634445"/>
            <a:ext cx="9144000" cy="65492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rgbClr val="275662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fr-FR" dirty="0"/>
              <a:t>Modifiez le style des sous-titres du masque</a:t>
            </a:r>
            <a:endParaRPr lang="en-US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0BA136EC-F916-4BA0-840B-3A2D3BEC369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1852" y="1272218"/>
            <a:ext cx="1546667" cy="417777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0000" y="1018800"/>
            <a:ext cx="752657" cy="919914"/>
          </a:xfrm>
          <a:prstGeom prst="rect">
            <a:avLst/>
          </a:prstGeom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0DB0872A-BB4A-4EE2-9A56-0F99099C2B9B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2283" b="75673" l="54554" r="9098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5610" r="4463" b="17653"/>
          <a:stretch/>
        </p:blipFill>
        <p:spPr bwMode="auto">
          <a:xfrm>
            <a:off x="4938382" y="1037974"/>
            <a:ext cx="1295445" cy="884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9225937B-EC8E-4D79-AB1F-033EA440FC8F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6383826" y="1073027"/>
            <a:ext cx="1642424" cy="574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3237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 - Version 2">
    <p:bg>
      <p:bgPr>
        <a:solidFill>
          <a:srgbClr val="00A3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48F33C8C-4663-47F8-AAC2-AA7669DF27C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1852" y="1272218"/>
            <a:ext cx="1546667" cy="417778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4405A067-B49C-4F11-A938-80BC29FEEB6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" y="2837638"/>
            <a:ext cx="4076190" cy="2790476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EC5A9449-A06C-4EA1-A540-CB2DC3C4934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0962" y="2109006"/>
            <a:ext cx="379159" cy="51703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A9A26A8-F041-4097-AF69-174D33070FC9}"/>
              </a:ext>
            </a:extLst>
          </p:cNvPr>
          <p:cNvSpPr/>
          <p:nvPr userDrawn="1"/>
        </p:nvSpPr>
        <p:spPr>
          <a:xfrm>
            <a:off x="0" y="5994603"/>
            <a:ext cx="12192000" cy="864524"/>
          </a:xfrm>
          <a:prstGeom prst="rect">
            <a:avLst/>
          </a:prstGeom>
          <a:solidFill>
            <a:srgbClr val="00A3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800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BF5AA71-3F4D-4E9E-BA5E-688B6C5A5C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01843" y="1985871"/>
            <a:ext cx="9144000" cy="3106438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 algn="l">
              <a:buFontTx/>
              <a:buNone/>
              <a:defRPr sz="60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74FC2D0F-6FA4-4470-9D28-7A04906292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01843" y="5092309"/>
            <a:ext cx="9144000" cy="65492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accent4">
                    <a:lumMod val="40000"/>
                    <a:lumOff val="60000"/>
                  </a:schemeClr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fr-FR" dirty="0"/>
              <a:t>Modifiez le style des sous-titres du masque</a:t>
            </a:r>
            <a:endParaRPr lang="en-US" dirty="0"/>
          </a:p>
        </p:txBody>
      </p:sp>
      <p:pic>
        <p:nvPicPr>
          <p:cNvPr id="10" name="Image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57" y="1020307"/>
            <a:ext cx="754036" cy="921600"/>
          </a:xfrm>
          <a:prstGeom prst="rect">
            <a:avLst/>
          </a:prstGeom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B11E0E85-32C3-4940-B7AF-CD3F0802CB25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2283" b="75673" l="54554" r="9098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5610" r="4463" b="17653"/>
          <a:stretch/>
        </p:blipFill>
        <p:spPr bwMode="auto">
          <a:xfrm>
            <a:off x="4938382" y="1037974"/>
            <a:ext cx="1295445" cy="884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AA246D40-A200-4021-90C4-4F0A4D1A103B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6383826" y="1073027"/>
            <a:ext cx="1642424" cy="574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9344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assic slide, 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0"/>
          </p:nvPr>
        </p:nvSpPr>
        <p:spPr>
          <a:xfrm>
            <a:off x="838200" y="1423358"/>
            <a:ext cx="10515600" cy="4675817"/>
          </a:xfrm>
        </p:spPr>
        <p:txBody>
          <a:bodyPr/>
          <a:lstStyle/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pic>
        <p:nvPicPr>
          <p:cNvPr id="6" name="Imag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330623"/>
            <a:ext cx="752657" cy="919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26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415981"/>
            <a:ext cx="10515600" cy="46602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8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684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D85EF67C-DB3C-4ADC-829F-14D87A8664F8}"/>
              </a:ext>
            </a:extLst>
          </p:cNvPr>
          <p:cNvSpPr txBox="1"/>
          <p:nvPr userDrawn="1"/>
        </p:nvSpPr>
        <p:spPr>
          <a:xfrm>
            <a:off x="9923119" y="6337738"/>
            <a:ext cx="20889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b="0" dirty="0">
                <a:solidFill>
                  <a:srgbClr val="00A3A6"/>
                </a:solidFill>
                <a:latin typeface="Raleway" panose="020B0503030101060003" pitchFamily="34" charset="0"/>
              </a:rPr>
              <a:t>p. </a:t>
            </a:r>
            <a:fld id="{10B4F56D-375A-4CA4-ABA3-E73F3ECBB440}" type="slidenum">
              <a:rPr lang="fr-FR" sz="1200" b="0" smtClean="0">
                <a:solidFill>
                  <a:srgbClr val="00A3A6"/>
                </a:solidFill>
                <a:latin typeface="Raleway" panose="020B0503030101060003" pitchFamily="34" charset="0"/>
              </a:rPr>
              <a:pPr algn="r"/>
              <a:t>‹N°›</a:t>
            </a:fld>
            <a:endParaRPr lang="fr-FR" sz="1200" b="0" dirty="0">
              <a:solidFill>
                <a:srgbClr val="00A3A6"/>
              </a:solidFill>
              <a:latin typeface="Raleway" panose="020B0503030101060003" pitchFamily="34" charset="0"/>
            </a:endParaRP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C31A273F-8B3B-4FFA-A6A7-5A556F5FD6D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76187"/>
            <a:ext cx="2000250" cy="800100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DB30FD33-E435-4A46-B168-E07C4F5FE24A}"/>
              </a:ext>
            </a:extLst>
          </p:cNvPr>
          <p:cNvSpPr txBox="1"/>
          <p:nvPr userDrawn="1"/>
        </p:nvSpPr>
        <p:spPr>
          <a:xfrm>
            <a:off x="1142999" y="6350734"/>
            <a:ext cx="671611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 dirty="0">
                <a:solidFill>
                  <a:srgbClr val="275662"/>
                </a:solidFill>
                <a:latin typeface="+mn-lt"/>
              </a:rPr>
              <a:t>REMARKS ON DEEP LEARNING (II)</a:t>
            </a:r>
            <a:endParaRPr lang="fr-FR" sz="1000" dirty="0">
              <a:solidFill>
                <a:srgbClr val="275662"/>
              </a:solidFill>
              <a:latin typeface="+mn-lt"/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8EB41401-1E18-450D-B56F-5BE5E627703C}"/>
              </a:ext>
            </a:extLst>
          </p:cNvPr>
          <p:cNvSpPr txBox="1"/>
          <p:nvPr userDrawn="1"/>
        </p:nvSpPr>
        <p:spPr>
          <a:xfrm>
            <a:off x="1142999" y="6533137"/>
            <a:ext cx="671611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 dirty="0">
                <a:solidFill>
                  <a:srgbClr val="00A3A6"/>
                </a:solidFill>
                <a:latin typeface="+mj-lt"/>
              </a:rPr>
              <a:t>Alberto</a:t>
            </a:r>
            <a:r>
              <a:rPr lang="it-IT" sz="1000" baseline="0" dirty="0">
                <a:solidFill>
                  <a:srgbClr val="00A3A6"/>
                </a:solidFill>
                <a:latin typeface="+mj-lt"/>
              </a:rPr>
              <a:t> TONDA</a:t>
            </a:r>
            <a:r>
              <a:rPr lang="it-IT" sz="1000" baseline="0">
                <a:solidFill>
                  <a:srgbClr val="00A3A6"/>
                </a:solidFill>
                <a:latin typeface="+mj-lt"/>
              </a:rPr>
              <a:t>, Team EKINOCS</a:t>
            </a:r>
            <a:r>
              <a:rPr lang="it-IT" sz="1000" baseline="0" dirty="0">
                <a:solidFill>
                  <a:srgbClr val="00A3A6"/>
                </a:solidFill>
                <a:latin typeface="+mj-lt"/>
              </a:rPr>
              <a:t>, UMR 518 MIA-PS, INRAE, Université Paris-Saclay</a:t>
            </a:r>
            <a:endParaRPr lang="fr-FR" sz="1000" dirty="0">
              <a:solidFill>
                <a:srgbClr val="00A3A6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396211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0" r:id="rId2"/>
    <p:sldLayoutId id="2147483662" r:id="rId3"/>
  </p:sldLayoutIdLst>
  <p:txStyles>
    <p:titleStyle>
      <a:lvl1pPr marL="571500" indent="-571500" algn="l" defTabSz="914400" rtl="0" eaLnBrk="1" latinLnBrk="0" hangingPunct="1">
        <a:lnSpc>
          <a:spcPct val="90000"/>
        </a:lnSpc>
        <a:spcBef>
          <a:spcPct val="0"/>
        </a:spcBef>
        <a:buFontTx/>
        <a:buBlip>
          <a:blip r:embed="rId6"/>
        </a:buBlip>
        <a:defRPr sz="4400" b="1" kern="1200" baseline="0">
          <a:solidFill>
            <a:srgbClr val="00A3A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www.rwkv.com/" TargetMode="Externa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s://arcprize.org/" TargetMode="Externa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allingbullshit.org/" TargetMode="External"/><Relationship Id="rId2" Type="http://schemas.openxmlformats.org/officeDocument/2006/relationships/hyperlink" Target="https://arcprize.org/2024-results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it-IT" sz="8000" dirty="0"/>
              <a:t>Remarks on Deep Learning (II)</a:t>
            </a:r>
            <a:endParaRPr lang="fr-FR" sz="8000" dirty="0"/>
          </a:p>
        </p:txBody>
      </p:sp>
      <p:sp>
        <p:nvSpPr>
          <p:cNvPr id="5" name="Sous-titre 4"/>
          <p:cNvSpPr>
            <a:spLocks noGrp="1"/>
          </p:cNvSpPr>
          <p:nvPr>
            <p:ph type="subTitle" idx="1"/>
          </p:nvPr>
        </p:nvSpPr>
        <p:spPr>
          <a:xfrm>
            <a:off x="2401843" y="5544796"/>
            <a:ext cx="9144000" cy="654923"/>
          </a:xfrm>
        </p:spPr>
        <p:txBody>
          <a:bodyPr>
            <a:noAutofit/>
          </a:bodyPr>
          <a:lstStyle/>
          <a:p>
            <a:r>
              <a:rPr lang="fr-FR" dirty="0"/>
              <a:t>Alberto TONDA, </a:t>
            </a:r>
            <a:r>
              <a:rPr lang="fr-FR" dirty="0" err="1"/>
              <a:t>Ph.D</a:t>
            </a:r>
            <a:r>
              <a:rPr lang="fr-FR" dirty="0"/>
              <a:t>. (Senior permanent </a:t>
            </a:r>
            <a:r>
              <a:rPr lang="fr-FR" dirty="0" err="1"/>
              <a:t>researcher</a:t>
            </a:r>
            <a:r>
              <a:rPr lang="fr-FR" dirty="0"/>
              <a:t>, DR)</a:t>
            </a:r>
          </a:p>
          <a:p>
            <a:r>
              <a:rPr lang="fr-FR" sz="2000" i="1" dirty="0"/>
              <a:t>UMR 518 MIA-PS, INRAE, AgroParisTech, Université Paris-Saclay</a:t>
            </a:r>
            <a:br>
              <a:rPr lang="fr-FR" sz="2000" i="1" dirty="0"/>
            </a:br>
            <a:r>
              <a:rPr lang="fr-FR" sz="2000" i="1" dirty="0"/>
              <a:t>UAR 3611, Institut des Systèmes Complexes de Paris Île-de-France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564452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5BC8225-9F2E-4DCA-BF7A-9C168D242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Failures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92CB64E-85F6-4544-B3D9-CF04EAFF7B9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C2A6407-A278-4417-9630-AB6957F4D55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1872" y="1423358"/>
            <a:ext cx="3886200" cy="3275299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E9C93FAD-E310-4FE9-AC62-7E64549A7E2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13654" y="1423358"/>
            <a:ext cx="4621932" cy="3466449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7DCCCAD4-EE87-4973-A08E-676FA6194CB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25451" y="3429000"/>
            <a:ext cx="2630825" cy="2738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605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01D088-D34C-49D0-8330-7FD201661C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Failures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39E47C1-4F66-40C8-9892-EC016E867F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FA193EC2-9D34-443D-8548-A0BBC9E14D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23358"/>
            <a:ext cx="10515601" cy="3798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4304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5D5D637-9F41-4C9A-BB45-DEA2EAD7ED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Failures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5A1C859-957D-4179-A1DB-4A2DDD46846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“Automated Inference on Criminality Using Face Images”, Wu and Zhang, 2016</a:t>
            </a:r>
          </a:p>
          <a:p>
            <a:r>
              <a:rPr lang="en-US" dirty="0"/>
              <a:t>CNN designed to discriminate criminals/innocents</a:t>
            </a:r>
          </a:p>
          <a:p>
            <a:pPr lvl="1"/>
            <a:r>
              <a:rPr lang="en-US" dirty="0"/>
              <a:t>Technically, the data was properly prepared</a:t>
            </a:r>
          </a:p>
          <a:p>
            <a:pPr lvl="1"/>
            <a:r>
              <a:rPr lang="en-US" dirty="0"/>
              <a:t>Balanced dataset, 50% of each class</a:t>
            </a:r>
          </a:p>
          <a:p>
            <a:r>
              <a:rPr lang="en-US" dirty="0"/>
              <a:t>Results: </a:t>
            </a:r>
            <a:r>
              <a:rPr lang="en-US" b="1" dirty="0"/>
              <a:t>89.5% accuracy</a:t>
            </a:r>
            <a:r>
              <a:rPr lang="en-US" dirty="0"/>
              <a:t>!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2" descr="Six faces from the Wu and Zhang training set">
            <a:extLst>
              <a:ext uri="{FF2B5EF4-FFF2-40B4-BE49-F238E27FC236}">
                <a16:creationId xmlns:a16="http://schemas.microsoft.com/office/drawing/2014/main" id="{E8EC9527-7D45-4B1F-AE27-B97387943F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5540" y="3534422"/>
            <a:ext cx="3098260" cy="2564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3988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013D814-99D9-4EF9-B463-F3E60D8628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Failures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C4EE6EC-BF7B-49D9-96FD-01DBE773A0C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Analysis of the features extracted/constructed by CNN</a:t>
            </a:r>
          </a:p>
        </p:txBody>
      </p:sp>
      <p:pic>
        <p:nvPicPr>
          <p:cNvPr id="4" name="Picture 2" descr="https://cdn.technologyreview.com/i/images/criminal-anthropometry.png?sw=1080&amp;cx=65&amp;cy=0&amp;cw=577&amp;ch=325">
            <a:extLst>
              <a:ext uri="{FF2B5EF4-FFF2-40B4-BE49-F238E27FC236}">
                <a16:creationId xmlns:a16="http://schemas.microsoft.com/office/drawing/2014/main" id="{88568DEA-8616-49D9-9043-CCD66A52B5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5111" y="2184662"/>
            <a:ext cx="5901778" cy="3324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78429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454057-1B9C-4C85-B289-DC77E4168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Failures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2F9665D-C33F-4DE0-A818-ADA6718ACD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Criminal in mugshots usually </a:t>
            </a:r>
            <a:r>
              <a:rPr lang="en-US" b="1" dirty="0"/>
              <a:t>do not smile</a:t>
            </a:r>
          </a:p>
        </p:txBody>
      </p:sp>
      <p:pic>
        <p:nvPicPr>
          <p:cNvPr id="4" name="Picture 2" descr="Six faces from the Wu and Zhang training set">
            <a:extLst>
              <a:ext uri="{FF2B5EF4-FFF2-40B4-BE49-F238E27FC236}">
                <a16:creationId xmlns:a16="http://schemas.microsoft.com/office/drawing/2014/main" id="{92841B55-74F9-493D-A2EB-F7886C389F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3300" y="1872903"/>
            <a:ext cx="5105400" cy="4226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6938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405C3F1-E654-422E-9F28-88002130D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Reasons for failures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7769C95-AA19-4931-B6C8-C14C7C4CF28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Human factors</a:t>
            </a:r>
          </a:p>
          <a:p>
            <a:pPr lvl="1"/>
            <a:r>
              <a:rPr lang="en-US" b="1" dirty="0"/>
              <a:t>Bias in the data</a:t>
            </a:r>
            <a:r>
              <a:rPr lang="en-US" dirty="0"/>
              <a:t>; ML reproduces biases</a:t>
            </a:r>
          </a:p>
          <a:p>
            <a:pPr lvl="1"/>
            <a:r>
              <a:rPr lang="en-US" b="1" dirty="0"/>
              <a:t>Bad ideas</a:t>
            </a:r>
            <a:r>
              <a:rPr lang="en-US" dirty="0"/>
              <a:t> from the start</a:t>
            </a:r>
          </a:p>
          <a:p>
            <a:endParaRPr lang="en-US" dirty="0"/>
          </a:p>
          <a:p>
            <a:r>
              <a:rPr lang="en-US" dirty="0"/>
              <a:t>Fundamental issues with Deep Learning (and ML in general)</a:t>
            </a:r>
          </a:p>
          <a:p>
            <a:pPr lvl="1"/>
            <a:r>
              <a:rPr lang="en-US" b="1" dirty="0"/>
              <a:t>Fragility</a:t>
            </a:r>
            <a:r>
              <a:rPr lang="en-US" dirty="0"/>
              <a:t>, minimal differences in inputs have huge consequences</a:t>
            </a:r>
            <a:endParaRPr lang="en-US" b="1" dirty="0"/>
          </a:p>
          <a:p>
            <a:pPr lvl="1"/>
            <a:r>
              <a:rPr lang="en-US" b="1" dirty="0"/>
              <a:t>Black-box effect</a:t>
            </a:r>
            <a:r>
              <a:rPr lang="en-US" dirty="0"/>
              <a:t>, decisions are hard to interpret even if correct</a:t>
            </a:r>
            <a:endParaRPr lang="en-US" b="1" dirty="0"/>
          </a:p>
          <a:p>
            <a:pPr lvl="1"/>
            <a:r>
              <a:rPr lang="en-US" b="1" dirty="0"/>
              <a:t>Lack of generalization</a:t>
            </a:r>
            <a:r>
              <a:rPr lang="en-US" dirty="0"/>
              <a:t>, issues for new samples if much different</a:t>
            </a:r>
            <a:endParaRPr lang="en-US" b="1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45616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EEAFF04-CF37-4851-926E-B41B059814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 in the data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EA40D59-2508-48C5-841B-535E388BFAE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B7B83376-B59A-4A38-B7F5-C50C3D33F0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42"/>
          <a:stretch/>
        </p:blipFill>
        <p:spPr bwMode="auto">
          <a:xfrm>
            <a:off x="2601798" y="1423358"/>
            <a:ext cx="7393757" cy="5283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9437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E13C4D4-ED13-45AE-9C9C-9D540EF48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Fragility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286BAB4-2131-4594-A524-52087C8E017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Catastrophic, unpredictable failures for some inputs</a:t>
            </a:r>
          </a:p>
          <a:p>
            <a:r>
              <a:rPr lang="en-US" dirty="0"/>
              <a:t>Even small perturbations on the inputs might cause failure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00CC199B-A5DE-4AA1-A157-C8FAE24637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8310" y="3026690"/>
            <a:ext cx="7735380" cy="2124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7027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8181062-2571-4AA2-931E-FB932731AE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Possible solutions to fragility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390000F-BB85-4108-8D32-4490A375E2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Improve </a:t>
            </a:r>
            <a:r>
              <a:rPr lang="en-US" b="1" dirty="0"/>
              <a:t>robustness</a:t>
            </a:r>
          </a:p>
          <a:p>
            <a:r>
              <a:rPr lang="en-US" dirty="0"/>
              <a:t>Generative Adversarial Networks (GANs, or GAML)</a:t>
            </a:r>
          </a:p>
          <a:p>
            <a:pPr lvl="1"/>
            <a:r>
              <a:rPr lang="en-US" dirty="0"/>
              <a:t>Generate samples that make a target ML model fail</a:t>
            </a:r>
          </a:p>
          <a:p>
            <a:pPr lvl="1"/>
            <a:r>
              <a:rPr lang="en-US" dirty="0"/>
              <a:t>Either from scratch, or by perturbing input samples</a:t>
            </a:r>
          </a:p>
          <a:p>
            <a:pPr lvl="1"/>
            <a:r>
              <a:rPr lang="en-US" dirty="0"/>
              <a:t>Add samples to the training set, retrain</a:t>
            </a:r>
          </a:p>
          <a:p>
            <a:pPr lvl="1"/>
            <a:r>
              <a:rPr lang="en-US" dirty="0"/>
              <a:t>Promising idea, thoroughly explored for several years</a:t>
            </a:r>
          </a:p>
          <a:p>
            <a:r>
              <a:rPr lang="en-US" dirty="0"/>
              <a:t>It does not seem to work</a:t>
            </a:r>
          </a:p>
          <a:p>
            <a:pPr lvl="1"/>
            <a:r>
              <a:rPr lang="en-US" dirty="0"/>
              <a:t>The number of samples that make the system fail is likely </a:t>
            </a:r>
            <a:r>
              <a:rPr lang="en-US" i="1" dirty="0"/>
              <a:t>infinite</a:t>
            </a:r>
          </a:p>
          <a:p>
            <a:pPr lvl="1"/>
            <a:r>
              <a:rPr lang="en-US" dirty="0"/>
              <a:t>The amount of perturbations needed to fail is too small</a:t>
            </a:r>
          </a:p>
        </p:txBody>
      </p:sp>
    </p:spTree>
    <p:extLst>
      <p:ext uri="{BB962C8B-B14F-4D97-AF65-F5344CB8AC3E}">
        <p14:creationId xmlns:p14="http://schemas.microsoft.com/office/powerpoint/2010/main" val="5269962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4478EFD-10F9-476E-8E4D-99ED4D676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retrospective on GANs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50071D7-8FD2-4955-98A7-F97EC3C6032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Alignment workshop </a:t>
            </a:r>
            <a:br>
              <a:rPr lang="en-US" dirty="0"/>
            </a:br>
            <a:r>
              <a:rPr lang="en-US" dirty="0"/>
              <a:t>(Vienna, July 2024)</a:t>
            </a:r>
          </a:p>
          <a:p>
            <a:r>
              <a:rPr lang="en-US" dirty="0"/>
              <a:t>Nicholas </a:t>
            </a:r>
            <a:r>
              <a:rPr lang="en-US" dirty="0" err="1"/>
              <a:t>Carlini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Google DeepMind,</a:t>
            </a:r>
            <a:br>
              <a:rPr lang="en-US" dirty="0"/>
            </a:br>
            <a:r>
              <a:rPr lang="en-US" dirty="0"/>
              <a:t>~46k citations</a:t>
            </a:r>
          </a:p>
        </p:txBody>
      </p:sp>
      <p:pic>
        <p:nvPicPr>
          <p:cNvPr id="4" name="nicholas_carlini_short">
            <a:hlinkClick r:id="" action="ppaction://media"/>
            <a:extLst>
              <a:ext uri="{FF2B5EF4-FFF2-40B4-BE49-F238E27FC236}">
                <a16:creationId xmlns:a16="http://schemas.microsoft.com/office/drawing/2014/main" id="{256A7ABD-F804-4B09-8CEC-34869B04FC46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5868" end="24103.3333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096000" y="1132366"/>
            <a:ext cx="5257800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166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96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Outline</a:t>
            </a:r>
            <a:endParaRPr lang="fr-FR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it-IT" dirty="0"/>
              <a:t>Successes</a:t>
            </a:r>
          </a:p>
          <a:p>
            <a:r>
              <a:rPr lang="it-IT" dirty="0"/>
              <a:t>Failures</a:t>
            </a:r>
          </a:p>
          <a:p>
            <a:r>
              <a:rPr lang="it-IT" dirty="0"/>
              <a:t>Reasons for failures and possible solutions</a:t>
            </a:r>
          </a:p>
          <a:p>
            <a:r>
              <a:rPr lang="it-IT" dirty="0"/>
              <a:t>Current trends</a:t>
            </a:r>
            <a:r>
              <a:rPr lang="fr-FR" dirty="0"/>
              <a:t> and perspectives</a:t>
            </a:r>
          </a:p>
          <a:p>
            <a:r>
              <a:rPr lang="fr-FR" dirty="0"/>
              <a:t>Beyond </a:t>
            </a:r>
            <a:r>
              <a:rPr lang="fr-FR" dirty="0" err="1"/>
              <a:t>Deep</a:t>
            </a:r>
            <a:r>
              <a:rPr lang="fr-FR" dirty="0"/>
              <a:t> Learning…?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543497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86AABE8-FD21-4E6F-A337-0C8D4B19E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Black-box effect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98D0C7D-210F-417C-8B8B-F1076DBCED3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Mistakes can happen</a:t>
            </a:r>
          </a:p>
          <a:p>
            <a:pPr lvl="1"/>
            <a:r>
              <a:rPr lang="en-US" dirty="0"/>
              <a:t>But an AI system should </a:t>
            </a:r>
            <a:r>
              <a:rPr lang="en-US" i="1" dirty="0"/>
              <a:t>explain</a:t>
            </a:r>
            <a:r>
              <a:rPr lang="en-US" dirty="0"/>
              <a:t> why a choice was made</a:t>
            </a:r>
          </a:p>
          <a:p>
            <a:pPr lvl="1"/>
            <a:r>
              <a:rPr lang="en-US" dirty="0"/>
              <a:t>Understanding is the first step towards improving</a:t>
            </a:r>
          </a:p>
          <a:p>
            <a:pPr lvl="1"/>
            <a:r>
              <a:rPr lang="en-US" dirty="0"/>
              <a:t>All ML makes “non-human” errors, hard to understand</a:t>
            </a:r>
          </a:p>
        </p:txBody>
      </p:sp>
    </p:spTree>
    <p:extLst>
      <p:ext uri="{BB962C8B-B14F-4D97-AF65-F5344CB8AC3E}">
        <p14:creationId xmlns:p14="http://schemas.microsoft.com/office/powerpoint/2010/main" val="15000610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2585E7A-AF5D-44AB-95CF-7FF3CA7A8E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Possible solutions to black-box effect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BEF977A-527E-4869-8D0D-73CD7053969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Improve </a:t>
            </a:r>
            <a:r>
              <a:rPr lang="en-US" b="1" dirty="0"/>
              <a:t>interpretability</a:t>
            </a:r>
            <a:r>
              <a:rPr lang="en-US" dirty="0"/>
              <a:t> and/or </a:t>
            </a:r>
            <a:r>
              <a:rPr lang="en-US" b="1" dirty="0" err="1"/>
              <a:t>explainability</a:t>
            </a:r>
            <a:endParaRPr lang="en-US" b="1" dirty="0"/>
          </a:p>
          <a:p>
            <a:pPr lvl="1"/>
            <a:r>
              <a:rPr lang="en-US" dirty="0" err="1"/>
              <a:t>xAI</a:t>
            </a:r>
            <a:r>
              <a:rPr lang="en-US" dirty="0"/>
              <a:t> techniques for post-hoc explanations</a:t>
            </a:r>
          </a:p>
          <a:p>
            <a:pPr lvl="1"/>
            <a:r>
              <a:rPr lang="en-US" dirty="0"/>
              <a:t>Models that are interpretable by design (e.g. concept bottlenecks)</a:t>
            </a:r>
          </a:p>
          <a:p>
            <a:endParaRPr lang="en-US" dirty="0"/>
          </a:p>
          <a:p>
            <a:r>
              <a:rPr lang="en-US" dirty="0"/>
              <a:t>Growing interest in </a:t>
            </a:r>
            <a:r>
              <a:rPr lang="en-US" i="1" dirty="0"/>
              <a:t>causality</a:t>
            </a:r>
            <a:endParaRPr lang="en-US" dirty="0"/>
          </a:p>
          <a:p>
            <a:pPr lvl="1"/>
            <a:r>
              <a:rPr lang="en-US" dirty="0"/>
              <a:t>ML/DL only detects </a:t>
            </a:r>
            <a:r>
              <a:rPr lang="en-US" b="1" dirty="0"/>
              <a:t>correlations</a:t>
            </a:r>
            <a:r>
              <a:rPr lang="en-US" dirty="0"/>
              <a:t>; assess causal relationships?</a:t>
            </a:r>
          </a:p>
          <a:p>
            <a:pPr lvl="1"/>
            <a:r>
              <a:rPr lang="en-US" dirty="0"/>
              <a:t>You need to impose a causal model</a:t>
            </a:r>
          </a:p>
        </p:txBody>
      </p:sp>
    </p:spTree>
    <p:extLst>
      <p:ext uri="{BB962C8B-B14F-4D97-AF65-F5344CB8AC3E}">
        <p14:creationId xmlns:p14="http://schemas.microsoft.com/office/powerpoint/2010/main" val="552348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95F076A-256F-4E2E-B9C4-B9A1A75AAB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Lack of generalization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D3DBEC8-2355-4C7C-9281-91553DF77FD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Also called “Out-of-Distribution” (OOD) or “Domain Shift”</a:t>
            </a:r>
          </a:p>
          <a:p>
            <a:pPr lvl="1"/>
            <a:r>
              <a:rPr lang="en-US" dirty="0"/>
              <a:t>Input data </a:t>
            </a:r>
            <a:r>
              <a:rPr lang="en-US" u="sng" dirty="0"/>
              <a:t>significantly different</a:t>
            </a:r>
            <a:r>
              <a:rPr lang="en-US" dirty="0"/>
              <a:t> from what observed in training</a:t>
            </a:r>
          </a:p>
          <a:p>
            <a:pPr lvl="1"/>
            <a:r>
              <a:rPr lang="en-US" dirty="0"/>
              <a:t>Unpredictable responses, usually wrong</a:t>
            </a:r>
          </a:p>
          <a:p>
            <a:pPr lvl="1"/>
            <a:r>
              <a:rPr lang="en-US" dirty="0"/>
              <a:t>Like fragility, probably caused by overfitting</a:t>
            </a:r>
          </a:p>
          <a:p>
            <a:endParaRPr lang="en-US" dirty="0"/>
          </a:p>
          <a:p>
            <a:r>
              <a:rPr lang="en-US" dirty="0"/>
              <a:t>DL/ML is more “Artificial Intuition” than Intelligence</a:t>
            </a:r>
          </a:p>
          <a:p>
            <a:pPr lvl="1"/>
            <a:r>
              <a:rPr lang="en-US" dirty="0"/>
              <a:t>Seen lots of examples, quickly assess one just by looking at it</a:t>
            </a:r>
          </a:p>
          <a:p>
            <a:pPr lvl="1"/>
            <a:r>
              <a:rPr lang="en-US" dirty="0"/>
              <a:t>But there is no step-by-step reasoning behind decision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46896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56D5321-980E-4D0B-BAC0-88454C71B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Possible solutions to lack of generalization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AF7FE1F-DC90-491C-836F-55C40A3E236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/>
              <a:t>Neural-symbolic</a:t>
            </a:r>
            <a:r>
              <a:rPr lang="en-US" dirty="0"/>
              <a:t> approaches</a:t>
            </a:r>
          </a:p>
          <a:p>
            <a:r>
              <a:rPr lang="en-US" dirty="0"/>
              <a:t>Include symbolic reasoning in a DL/ML approach</a:t>
            </a:r>
          </a:p>
          <a:p>
            <a:pPr lvl="1"/>
            <a:r>
              <a:rPr lang="en-US" dirty="0"/>
              <a:t>It would also help solve black-box effect and maybe fragility</a:t>
            </a:r>
          </a:p>
          <a:p>
            <a:pPr lvl="1"/>
            <a:r>
              <a:rPr lang="en-US" dirty="0"/>
              <a:t>As previously mentioned, integrating symbolic and DL is difficult</a:t>
            </a:r>
          </a:p>
          <a:p>
            <a:r>
              <a:rPr lang="en-US" dirty="0"/>
              <a:t>From a certain perspective, symbolic + DL already exists</a:t>
            </a:r>
          </a:p>
          <a:p>
            <a:pPr lvl="1"/>
            <a:r>
              <a:rPr lang="en-US" dirty="0"/>
              <a:t>AlphaGo/</a:t>
            </a:r>
            <a:r>
              <a:rPr lang="en-US" dirty="0" err="1"/>
              <a:t>AlphaZero</a:t>
            </a:r>
            <a:r>
              <a:rPr lang="en-US" dirty="0"/>
              <a:t> is DL + tree search (symbolic)</a:t>
            </a:r>
          </a:p>
          <a:p>
            <a:pPr lvl="1"/>
            <a:r>
              <a:rPr lang="en-US" dirty="0" err="1"/>
              <a:t>AlphaFold</a:t>
            </a:r>
            <a:r>
              <a:rPr lang="en-US" dirty="0"/>
              <a:t> is DL + classic algorithms (30+ different tools!)</a:t>
            </a:r>
          </a:p>
          <a:p>
            <a:pPr lvl="1"/>
            <a:r>
              <a:rPr lang="en-US" dirty="0"/>
              <a:t>However, it is not enough</a:t>
            </a:r>
          </a:p>
        </p:txBody>
      </p:sp>
    </p:spTree>
    <p:extLst>
      <p:ext uri="{BB962C8B-B14F-4D97-AF65-F5344CB8AC3E}">
        <p14:creationId xmlns:p14="http://schemas.microsoft.com/office/powerpoint/2010/main" val="10875376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EB33DA1-1408-48D0-BE11-A62E1B07B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trends and perspectives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EA0E66C-0C14-47BF-9D3F-7CD7B6BCEF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What are people working on, </a:t>
            </a:r>
            <a:r>
              <a:rPr lang="en-US" b="1" dirty="0"/>
              <a:t>right now</a:t>
            </a:r>
            <a:r>
              <a:rPr lang="en-US" dirty="0"/>
              <a:t>? (December 2024)</a:t>
            </a:r>
          </a:p>
          <a:p>
            <a:pPr lvl="1"/>
            <a:r>
              <a:rPr lang="en-US" dirty="0"/>
              <a:t>Hybrid models, *-informed machine learning</a:t>
            </a:r>
          </a:p>
          <a:p>
            <a:pPr lvl="1"/>
            <a:r>
              <a:rPr lang="en-US" dirty="0"/>
              <a:t>Multi-modal systems, mixture-of-experts</a:t>
            </a:r>
          </a:p>
          <a:p>
            <a:pPr lvl="1"/>
            <a:r>
              <a:rPr lang="en-US" dirty="0"/>
              <a:t>Large models on end-user machines</a:t>
            </a:r>
          </a:p>
          <a:p>
            <a:pPr lvl="1"/>
            <a:r>
              <a:rPr lang="en-US" dirty="0"/>
              <a:t>New modules and architectures</a:t>
            </a:r>
          </a:p>
          <a:p>
            <a:pPr lvl="1"/>
            <a:r>
              <a:rPr lang="en-US" dirty="0"/>
              <a:t>Retrieval Augmented Generation (RAG) for LLMs</a:t>
            </a:r>
          </a:p>
        </p:txBody>
      </p:sp>
    </p:spTree>
    <p:extLst>
      <p:ext uri="{BB962C8B-B14F-4D97-AF65-F5344CB8AC3E}">
        <p14:creationId xmlns:p14="http://schemas.microsoft.com/office/powerpoint/2010/main" val="25241280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899D003-F30E-430B-93E4-9614BE373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Hybrid models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EA275F4-0908-450F-A6CA-9ECE4CC28FC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 combination of human-designed models + DL/ML</a:t>
            </a:r>
          </a:p>
          <a:p>
            <a:r>
              <a:rPr lang="en-US" dirty="0"/>
              <a:t>Classic example: Ordinary Differential Equations + DL/ML</a:t>
            </a:r>
          </a:p>
          <a:p>
            <a:pPr lvl="1"/>
            <a:r>
              <a:rPr lang="en-US" dirty="0"/>
              <a:t>Part of an equation is replaced by a ML/DL regressor</a:t>
            </a:r>
          </a:p>
          <a:p>
            <a:pPr lvl="1"/>
            <a:r>
              <a:rPr lang="en-US" dirty="0"/>
              <a:t>Useful to take into account complex relationships</a:t>
            </a:r>
          </a:p>
          <a:p>
            <a:pPr lvl="1"/>
            <a:r>
              <a:rPr lang="en-US" dirty="0"/>
              <a:t>Employed for large ODE systems</a:t>
            </a:r>
          </a:p>
          <a:p>
            <a:r>
              <a:rPr lang="en-US" dirty="0"/>
              <a:t>Less training samples than replacing everything with DL!</a:t>
            </a:r>
          </a:p>
        </p:txBody>
      </p:sp>
    </p:spTree>
    <p:extLst>
      <p:ext uri="{BB962C8B-B14F-4D97-AF65-F5344CB8AC3E}">
        <p14:creationId xmlns:p14="http://schemas.microsoft.com/office/powerpoint/2010/main" val="12095677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2B499E6-F41F-47FD-97DA-1AEC6D9C4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*-informed machine learning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87FBC9F-4147-45BC-BE7E-CACCB883E64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Several tentative names around the same concept</a:t>
            </a:r>
          </a:p>
          <a:p>
            <a:pPr lvl="1"/>
            <a:r>
              <a:rPr lang="en-US" dirty="0"/>
              <a:t>Physics-informed neural networks (PINNs)</a:t>
            </a:r>
          </a:p>
          <a:p>
            <a:pPr lvl="1"/>
            <a:r>
              <a:rPr lang="en-US" dirty="0"/>
              <a:t>Scientific machine learning</a:t>
            </a:r>
          </a:p>
          <a:p>
            <a:r>
              <a:rPr lang="en-US" dirty="0"/>
              <a:t>Introduce human knowledge on the problem in ML model</a:t>
            </a:r>
          </a:p>
          <a:p>
            <a:r>
              <a:rPr lang="en-US" dirty="0"/>
              <a:t>Human knowledge does not necessarily appear in data</a:t>
            </a:r>
          </a:p>
          <a:p>
            <a:r>
              <a:rPr lang="en-US" dirty="0"/>
              <a:t>How to do that?</a:t>
            </a:r>
          </a:p>
          <a:p>
            <a:pPr lvl="1"/>
            <a:r>
              <a:rPr lang="en-US" dirty="0"/>
              <a:t>Add parts to the </a:t>
            </a:r>
            <a:r>
              <a:rPr lang="en-US" b="1" dirty="0"/>
              <a:t>loss function</a:t>
            </a:r>
            <a:r>
              <a:rPr lang="en-US" dirty="0"/>
              <a:t>, to have system respect constraints</a:t>
            </a:r>
          </a:p>
          <a:p>
            <a:pPr lvl="1"/>
            <a:r>
              <a:rPr lang="en-US" dirty="0"/>
              <a:t>Add </a:t>
            </a:r>
            <a:r>
              <a:rPr lang="en-US" b="1" dirty="0"/>
              <a:t>fake data points</a:t>
            </a:r>
            <a:r>
              <a:rPr lang="en-US" dirty="0"/>
              <a:t> to training, created with expert knowledge</a:t>
            </a:r>
          </a:p>
          <a:p>
            <a:pPr lvl="1"/>
            <a:r>
              <a:rPr lang="en-US" dirty="0"/>
              <a:t>Human-designed layers/modules (</a:t>
            </a:r>
            <a:r>
              <a:rPr lang="en-US" b="1" dirty="0"/>
              <a:t>differentiable programming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4460963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4D5CD04-5591-41C3-8A2E-753347D34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Multi-modal systems, mixture-of-experts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469142D-47E6-41AC-AA2E-497823BA4F3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Able to accept inputs of different type: text, images, audio…</a:t>
            </a:r>
          </a:p>
          <a:p>
            <a:r>
              <a:rPr lang="en-US" dirty="0"/>
              <a:t>Different pathways for each input</a:t>
            </a:r>
          </a:p>
          <a:p>
            <a:pPr lvl="1"/>
            <a:r>
              <a:rPr lang="en-US" dirty="0"/>
              <a:t>Feature extraction, like CNNs and others</a:t>
            </a:r>
          </a:p>
          <a:p>
            <a:pPr lvl="1"/>
            <a:r>
              <a:rPr lang="en-US" b="1" dirty="0"/>
              <a:t>Feature fusion</a:t>
            </a:r>
            <a:r>
              <a:rPr lang="en-US" dirty="0"/>
              <a:t>, create features from multiple pathways</a:t>
            </a:r>
          </a:p>
          <a:p>
            <a:pPr lvl="1"/>
            <a:r>
              <a:rPr lang="en-US" dirty="0"/>
              <a:t>For a long time, it was a difficult problem</a:t>
            </a:r>
          </a:p>
          <a:p>
            <a:r>
              <a:rPr lang="en-US" dirty="0"/>
              <a:t>Mixture-of-expert (</a:t>
            </a:r>
            <a:r>
              <a:rPr lang="en-US" dirty="0" err="1"/>
              <a:t>MoE</a:t>
            </a:r>
            <a:r>
              <a:rPr lang="en-US" dirty="0"/>
              <a:t>) systems</a:t>
            </a:r>
          </a:p>
          <a:p>
            <a:pPr lvl="1"/>
            <a:r>
              <a:rPr lang="en-US" dirty="0"/>
              <a:t>Using outputs of different specialized systems to take decision</a:t>
            </a:r>
          </a:p>
          <a:p>
            <a:pPr lvl="1"/>
            <a:r>
              <a:rPr lang="en-US" dirty="0"/>
              <a:t>Each “expert” could use different types of inputs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56750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F9D74E2-9BD5-4F16-B6CB-9E5AF64D4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Large models on end-user machines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1175D44-7F65-40EC-A24D-466786F09C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Run large models (10</a:t>
            </a:r>
            <a:r>
              <a:rPr lang="en-US" baseline="30000" dirty="0"/>
              <a:t>9</a:t>
            </a:r>
            <a:r>
              <a:rPr lang="en-US" dirty="0"/>
              <a:t> parameters) locally</a:t>
            </a:r>
          </a:p>
          <a:p>
            <a:pPr lvl="1"/>
            <a:r>
              <a:rPr lang="en-US" dirty="0"/>
              <a:t>Downsizing parameters (from float32 to float16…to int4 !!!)</a:t>
            </a:r>
          </a:p>
          <a:p>
            <a:pPr lvl="1"/>
            <a:r>
              <a:rPr lang="en-US" dirty="0"/>
              <a:t>Loss of performance, but works decently in inference (forward)</a:t>
            </a:r>
          </a:p>
          <a:p>
            <a:r>
              <a:rPr lang="en-US" dirty="0"/>
              <a:t>Transfer learning on large models</a:t>
            </a:r>
          </a:p>
          <a:p>
            <a:pPr lvl="1"/>
            <a:r>
              <a:rPr lang="en-US" dirty="0"/>
              <a:t>Downsizing of parameters does not really work</a:t>
            </a:r>
          </a:p>
          <a:p>
            <a:pPr lvl="1"/>
            <a:r>
              <a:rPr lang="en-US" dirty="0"/>
              <a:t>Retrain a tiny amount of meaningful parameters</a:t>
            </a:r>
          </a:p>
          <a:p>
            <a:pPr lvl="1"/>
            <a:r>
              <a:rPr lang="en-US" dirty="0" err="1"/>
              <a:t>LoRA</a:t>
            </a:r>
            <a:r>
              <a:rPr lang="en-US" dirty="0"/>
              <a:t> (Low-Rank Adaptation) seems to work well!</a:t>
            </a:r>
          </a:p>
          <a:p>
            <a:r>
              <a:rPr lang="en-US" dirty="0"/>
              <a:t>Open-source versions of proprietary models (e.g. GPT-4)</a:t>
            </a:r>
          </a:p>
          <a:p>
            <a:r>
              <a:rPr lang="en-US" dirty="0"/>
              <a:t>Sharing checkpoints and fine-tuned models</a:t>
            </a:r>
          </a:p>
        </p:txBody>
      </p:sp>
    </p:spTree>
    <p:extLst>
      <p:ext uri="{BB962C8B-B14F-4D97-AF65-F5344CB8AC3E}">
        <p14:creationId xmlns:p14="http://schemas.microsoft.com/office/powerpoint/2010/main" val="1826899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F528C4C-5209-4CF4-94DE-5A4465AFA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modules and architectures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80417C4-D66B-4BBF-9900-19083A614BC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Transformers/Attention currently dominate the field</a:t>
            </a:r>
          </a:p>
          <a:p>
            <a:r>
              <a:rPr lang="en-US" dirty="0"/>
              <a:t>But the race is far from over!</a:t>
            </a:r>
          </a:p>
          <a:p>
            <a:pPr lvl="1"/>
            <a:r>
              <a:rPr lang="en-US" dirty="0"/>
              <a:t>RMKV, large language model with RNN, </a:t>
            </a:r>
            <a:r>
              <a:rPr lang="en-US" dirty="0">
                <a:hlinkClick r:id="rId2"/>
              </a:rPr>
              <a:t>https://www.rwkv.com/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Mamba, new types of modules for sequences</a:t>
            </a:r>
          </a:p>
          <a:p>
            <a:pPr lvl="1"/>
            <a:r>
              <a:rPr lang="en-US" dirty="0"/>
              <a:t>…</a:t>
            </a:r>
          </a:p>
          <a:p>
            <a:pPr lvl="1"/>
            <a:endParaRPr lang="en-US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1851E05-ABB6-49A2-A7B8-28B4AAD75C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2038" y="3761266"/>
            <a:ext cx="7651762" cy="236611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F248D22-B7F9-4A10-98E1-AC6AB8DAA193}"/>
              </a:ext>
            </a:extLst>
          </p:cNvPr>
          <p:cNvSpPr/>
          <p:nvPr/>
        </p:nvSpPr>
        <p:spPr>
          <a:xfrm>
            <a:off x="10105534" y="3429000"/>
            <a:ext cx="1800520" cy="45484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April 9, 2024</a:t>
            </a:r>
          </a:p>
        </p:txBody>
      </p:sp>
    </p:spTree>
    <p:extLst>
      <p:ext uri="{BB962C8B-B14F-4D97-AF65-F5344CB8AC3E}">
        <p14:creationId xmlns:p14="http://schemas.microsoft.com/office/powerpoint/2010/main" val="5444447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24FC733-F048-4D09-91F7-078CDF3A6C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Deep Learning achieved </a:t>
            </a:r>
            <a:r>
              <a:rPr lang="en-US" i="1" dirty="0"/>
              <a:t>incredible</a:t>
            </a:r>
            <a:r>
              <a:rPr lang="en-US" dirty="0"/>
              <a:t> results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A97BDB8-520B-453B-960C-FA7C84FE307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Since 2012, impressive advancements in </a:t>
            </a:r>
            <a:r>
              <a:rPr lang="en-US" b="1" dirty="0"/>
              <a:t>image analysis</a:t>
            </a:r>
          </a:p>
          <a:p>
            <a:r>
              <a:rPr lang="en-US" dirty="0"/>
              <a:t>Human-competitive </a:t>
            </a:r>
            <a:r>
              <a:rPr lang="en-US" b="1" dirty="0"/>
              <a:t>gameplay on difficult games</a:t>
            </a:r>
          </a:p>
          <a:p>
            <a:pPr lvl="1"/>
            <a:r>
              <a:rPr lang="en-US" dirty="0"/>
              <a:t>Winning against the Go world champion (2016)</a:t>
            </a:r>
          </a:p>
          <a:p>
            <a:pPr lvl="1"/>
            <a:r>
              <a:rPr lang="en-US" dirty="0"/>
              <a:t>Atari challenge approached with Deep Reinforcement Learning</a:t>
            </a:r>
          </a:p>
          <a:p>
            <a:r>
              <a:rPr lang="en-US" dirty="0"/>
              <a:t>Generative models</a:t>
            </a:r>
          </a:p>
          <a:p>
            <a:pPr lvl="1"/>
            <a:r>
              <a:rPr lang="en-US" b="1" dirty="0"/>
              <a:t>Images</a:t>
            </a:r>
            <a:r>
              <a:rPr lang="en-US" dirty="0"/>
              <a:t> (Stable Diffusion), </a:t>
            </a:r>
            <a:r>
              <a:rPr lang="en-US" b="1" dirty="0"/>
              <a:t>videos</a:t>
            </a:r>
            <a:r>
              <a:rPr lang="en-US" dirty="0"/>
              <a:t> (Sora from </a:t>
            </a:r>
            <a:r>
              <a:rPr lang="en-US" dirty="0" err="1"/>
              <a:t>OpenAI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Text that captures </a:t>
            </a:r>
            <a:r>
              <a:rPr lang="en-US" b="1" dirty="0"/>
              <a:t>semantics</a:t>
            </a:r>
            <a:r>
              <a:rPr lang="en-US" dirty="0"/>
              <a:t> (GPT-4)</a:t>
            </a:r>
          </a:p>
          <a:p>
            <a:pPr lvl="1"/>
            <a:r>
              <a:rPr lang="en-US" dirty="0"/>
              <a:t>Text-to-speech, speech-to-text (elevenlabs.io, now </a:t>
            </a:r>
            <a:r>
              <a:rPr lang="en-US" dirty="0" err="1"/>
              <a:t>OpenAI</a:t>
            </a:r>
            <a:r>
              <a:rPr lang="en-US" dirty="0"/>
              <a:t>)</a:t>
            </a:r>
          </a:p>
          <a:p>
            <a:r>
              <a:rPr lang="en-US" dirty="0"/>
              <a:t>Prediction of </a:t>
            </a:r>
            <a:r>
              <a:rPr lang="en-US" b="1" dirty="0"/>
              <a:t>protein folding</a:t>
            </a:r>
            <a:r>
              <a:rPr lang="en-US" dirty="0"/>
              <a:t> (</a:t>
            </a:r>
            <a:r>
              <a:rPr lang="en-US" dirty="0" err="1"/>
              <a:t>AlphaFold</a:t>
            </a:r>
            <a:r>
              <a:rPr lang="en-US" dirty="0"/>
              <a:t> 2.0)</a:t>
            </a:r>
          </a:p>
          <a:p>
            <a:pPr lvl="1"/>
            <a:r>
              <a:rPr lang="en-US" dirty="0"/>
              <a:t>Minor revolution in molecular biology</a:t>
            </a:r>
          </a:p>
        </p:txBody>
      </p:sp>
    </p:spTree>
    <p:extLst>
      <p:ext uri="{BB962C8B-B14F-4D97-AF65-F5344CB8AC3E}">
        <p14:creationId xmlns:p14="http://schemas.microsoft.com/office/powerpoint/2010/main" val="21851811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78ADB45-87F5-4B5B-BF07-F714B754E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models and architectures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E98EDDE-E7E1-4CAB-8D1E-8D0AFF8154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Diffusion/denoising/flow matching neural networks</a:t>
            </a:r>
          </a:p>
          <a:p>
            <a:pPr lvl="1"/>
            <a:r>
              <a:rPr lang="en-US" dirty="0"/>
              <a:t>Used for generation of images (but not only)</a:t>
            </a:r>
          </a:p>
          <a:p>
            <a:pPr lvl="1"/>
            <a:r>
              <a:rPr lang="en-US" dirty="0"/>
              <a:t>Idea: training data is generated by a </a:t>
            </a:r>
            <a:r>
              <a:rPr lang="en-US" b="1" dirty="0"/>
              <a:t>statistical distribution</a:t>
            </a:r>
            <a:endParaRPr lang="en-US" dirty="0"/>
          </a:p>
          <a:p>
            <a:pPr lvl="1"/>
            <a:r>
              <a:rPr lang="en-US" dirty="0"/>
              <a:t>Learn how to </a:t>
            </a:r>
            <a:r>
              <a:rPr lang="en-US" b="1" dirty="0"/>
              <a:t>sample the distribution</a:t>
            </a:r>
            <a:r>
              <a:rPr lang="en-US" dirty="0"/>
              <a:t> to generate new data</a:t>
            </a:r>
          </a:p>
          <a:p>
            <a:endParaRPr lang="en-US" dirty="0"/>
          </a:p>
          <a:p>
            <a:r>
              <a:rPr lang="en-US" dirty="0"/>
              <a:t>Using complex tricks from statistics</a:t>
            </a:r>
          </a:p>
          <a:p>
            <a:pPr lvl="1"/>
            <a:r>
              <a:rPr lang="en-US" dirty="0"/>
              <a:t>Approximate target distribution with Gaussian mixtures</a:t>
            </a:r>
          </a:p>
          <a:p>
            <a:pPr lvl="1"/>
            <a:r>
              <a:rPr lang="en-US" dirty="0"/>
              <a:t>Learn complex parameters with gradient descent</a:t>
            </a:r>
          </a:p>
        </p:txBody>
      </p:sp>
    </p:spTree>
    <p:extLst>
      <p:ext uri="{BB962C8B-B14F-4D97-AF65-F5344CB8AC3E}">
        <p14:creationId xmlns:p14="http://schemas.microsoft.com/office/powerpoint/2010/main" val="13870330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EE34A59-CECC-487F-B08F-52D677C602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Retrieval Augmented Generation for LLMs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BF4A378-92A1-4376-BA34-EBA2BFD5A3A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Solution (?) to errors in LLM outputs</a:t>
            </a:r>
          </a:p>
          <a:p>
            <a:r>
              <a:rPr lang="en-US" dirty="0"/>
              <a:t>Start from an established knowledge base</a:t>
            </a:r>
          </a:p>
          <a:p>
            <a:pPr lvl="1"/>
            <a:r>
              <a:rPr lang="en-US" dirty="0"/>
              <a:t>Search in the knowledge base, find documents from tags</a:t>
            </a:r>
          </a:p>
          <a:p>
            <a:pPr lvl="1"/>
            <a:r>
              <a:rPr lang="en-US" dirty="0"/>
              <a:t>Give documents in input to LLM</a:t>
            </a:r>
          </a:p>
          <a:p>
            <a:pPr lvl="1"/>
            <a:r>
              <a:rPr lang="en-US" dirty="0"/>
              <a:t>LLM generates summary based on documents</a:t>
            </a:r>
          </a:p>
        </p:txBody>
      </p:sp>
    </p:spTree>
    <p:extLst>
      <p:ext uri="{BB962C8B-B14F-4D97-AF65-F5344CB8AC3E}">
        <p14:creationId xmlns:p14="http://schemas.microsoft.com/office/powerpoint/2010/main" val="163430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53F2E8B-C2B8-4671-8E69-2B7AA46F3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Beyond Deep Learning…?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44CEC41-8B02-4F55-8C63-CA9D766AA26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Two different world views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All problems can be solved with </a:t>
            </a:r>
            <a:r>
              <a:rPr lang="en-US" b="1" dirty="0"/>
              <a:t>more/better data</a:t>
            </a:r>
            <a:r>
              <a:rPr lang="en-US" dirty="0"/>
              <a:t> and by </a:t>
            </a:r>
            <a:r>
              <a:rPr lang="en-US" b="1" dirty="0"/>
              <a:t>increasing the size</a:t>
            </a:r>
            <a:r>
              <a:rPr lang="en-US" dirty="0"/>
              <a:t> of the models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In order to overcome current DL limitations, we need </a:t>
            </a:r>
            <a:r>
              <a:rPr lang="en-US" b="1" dirty="0"/>
              <a:t>radically different architectures</a:t>
            </a:r>
            <a:r>
              <a:rPr lang="en-US" dirty="0"/>
              <a:t> and taking into account </a:t>
            </a:r>
            <a:r>
              <a:rPr lang="en-US" b="1" dirty="0"/>
              <a:t>symbols</a:t>
            </a:r>
          </a:p>
          <a:p>
            <a:pPr lvl="1"/>
            <a:endParaRPr lang="en-US" dirty="0"/>
          </a:p>
          <a:p>
            <a:endParaRPr lang="en-US" b="1" dirty="0"/>
          </a:p>
        </p:txBody>
      </p:sp>
      <p:pic>
        <p:nvPicPr>
          <p:cNvPr id="5" name="Picture 2" descr="Marcus vs Bengio AI Debate: Gary Marcus Is The Villain We Never Needed">
            <a:extLst>
              <a:ext uri="{FF2B5EF4-FFF2-40B4-BE49-F238E27FC236}">
                <a16:creationId xmlns:a16="http://schemas.microsoft.com/office/drawing/2014/main" id="{43067A1B-B42C-49DF-8DFA-9CCF8F757B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845" b="15915"/>
          <a:stretch/>
        </p:blipFill>
        <p:spPr bwMode="auto">
          <a:xfrm flipH="1">
            <a:off x="6477000" y="3939324"/>
            <a:ext cx="4876800" cy="2349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Marcus vs Bengio AI Debate: Gary Marcus Is The Villain We Never Needed">
            <a:extLst>
              <a:ext uri="{FF2B5EF4-FFF2-40B4-BE49-F238E27FC236}">
                <a16:creationId xmlns:a16="http://schemas.microsoft.com/office/drawing/2014/main" id="{174B5235-E153-49BF-8787-1DE186E723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763" t="74515" b="15915"/>
          <a:stretch/>
        </p:blipFill>
        <p:spPr bwMode="auto">
          <a:xfrm>
            <a:off x="6579910" y="5924140"/>
            <a:ext cx="2011050" cy="350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Marcus vs Bengio AI Debate: Gary Marcus Is The Villain We Never Needed">
            <a:extLst>
              <a:ext uri="{FF2B5EF4-FFF2-40B4-BE49-F238E27FC236}">
                <a16:creationId xmlns:a16="http://schemas.microsoft.com/office/drawing/2014/main" id="{1551C0E2-2480-42E1-844E-A3E7BFA279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999" r="57281" b="15915"/>
          <a:stretch/>
        </p:blipFill>
        <p:spPr bwMode="auto">
          <a:xfrm>
            <a:off x="9172279" y="5905287"/>
            <a:ext cx="2083325" cy="368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Marcus vs Bengio AI Debate: Gary Marcus Is The Villain We Never Needed">
            <a:extLst>
              <a:ext uri="{FF2B5EF4-FFF2-40B4-BE49-F238E27FC236}">
                <a16:creationId xmlns:a16="http://schemas.microsoft.com/office/drawing/2014/main" id="{9522EDDC-9703-400F-AB66-9A21700264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879" t="40497" r="43750" b="44362"/>
          <a:stretch/>
        </p:blipFill>
        <p:spPr bwMode="auto">
          <a:xfrm>
            <a:off x="8613742" y="4741682"/>
            <a:ext cx="603315" cy="553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5569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02AB2CA-A104-4499-AC6B-472E8D178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Beyond Deep Learning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311743E-92E9-4448-A66C-01D25E6BAB3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DEF43E0-EA51-4740-B41D-192EA10957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880" y="2895391"/>
            <a:ext cx="3513816" cy="1963603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036B194D-A4DE-47A3-A594-5F0D1AF925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6136" y="2895391"/>
            <a:ext cx="3456232" cy="1963603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D1FF9867-F070-421B-8E69-B3C10081CD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4660" y="2664654"/>
            <a:ext cx="3463973" cy="2194340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8662E55F-E423-4D1B-90C1-06FD2A16F873}"/>
              </a:ext>
            </a:extLst>
          </p:cNvPr>
          <p:cNvSpPr txBox="1"/>
          <p:nvPr/>
        </p:nvSpPr>
        <p:spPr>
          <a:xfrm>
            <a:off x="10680234" y="3169034"/>
            <a:ext cx="82862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>
                <a:solidFill>
                  <a:schemeClr val="bg1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8658548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02AB2CA-A104-4499-AC6B-472E8D178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Beyond Deep Learning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311743E-92E9-4448-A66C-01D25E6BAB3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8662E55F-E423-4D1B-90C1-06FD2A16F873}"/>
              </a:ext>
            </a:extLst>
          </p:cNvPr>
          <p:cNvSpPr txBox="1"/>
          <p:nvPr/>
        </p:nvSpPr>
        <p:spPr>
          <a:xfrm>
            <a:off x="10519978" y="1821001"/>
            <a:ext cx="82862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>
                <a:solidFill>
                  <a:schemeClr val="bg1"/>
                </a:solidFill>
              </a:rPr>
              <a:t>?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F82ADCB8-7777-464B-99C4-3B3BE50F705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567" y="2252449"/>
            <a:ext cx="2970408" cy="1535855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113F8468-D1B4-4125-B430-561753D7B26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407" y="3867889"/>
            <a:ext cx="2970408" cy="1511375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7FBDE9CD-804F-44F5-8729-BE8E1C7801C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2481" y="2252449"/>
            <a:ext cx="2995414" cy="1535855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C6B46234-4D8F-438D-9635-09654372A55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7487" y="3867889"/>
            <a:ext cx="2954050" cy="1511375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1EF3C337-5010-4D75-BF00-1FC9C940B2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0818" y="2557983"/>
            <a:ext cx="4372912" cy="2460642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E7EA3B29-0DD6-48E1-9077-DECAD83F8957}"/>
              </a:ext>
            </a:extLst>
          </p:cNvPr>
          <p:cNvSpPr txBox="1"/>
          <p:nvPr/>
        </p:nvSpPr>
        <p:spPr>
          <a:xfrm>
            <a:off x="10167506" y="2962434"/>
            <a:ext cx="96313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0" dirty="0">
                <a:solidFill>
                  <a:schemeClr val="bg1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44576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53F2E8B-C2B8-4671-8E69-2B7AA46F3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Beyond Deep Learning…?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44CEC41-8B02-4F55-8C63-CA9D766AA26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DL/ML works well, but it is not </a:t>
            </a:r>
            <a:r>
              <a:rPr lang="en-US" b="1" dirty="0"/>
              <a:t>how humans learn</a:t>
            </a:r>
          </a:p>
          <a:p>
            <a:pPr lvl="1"/>
            <a:r>
              <a:rPr lang="en-US" dirty="0"/>
              <a:t>Humans can learn from </a:t>
            </a:r>
            <a:r>
              <a:rPr lang="en-US" i="1" dirty="0"/>
              <a:t>few samples</a:t>
            </a:r>
            <a:r>
              <a:rPr lang="en-US" dirty="0"/>
              <a:t> and generalize well</a:t>
            </a:r>
          </a:p>
          <a:p>
            <a:pPr lvl="1"/>
            <a:r>
              <a:rPr lang="en-US" dirty="0"/>
              <a:t>Can research on human cognition help AI?</a:t>
            </a:r>
          </a:p>
          <a:p>
            <a:r>
              <a:rPr lang="en-US" dirty="0"/>
              <a:t>“On the measure of intelligence”, F. Chollet (2019)</a:t>
            </a:r>
          </a:p>
          <a:p>
            <a:pPr lvl="1"/>
            <a:r>
              <a:rPr lang="en-US" dirty="0"/>
              <a:t>Intelligence: ability to quickly and effectively learn new tasks</a:t>
            </a:r>
          </a:p>
          <a:p>
            <a:r>
              <a:rPr lang="en-US" dirty="0"/>
              <a:t>Abstraction and Reasoning Corpus (ARC) Prize, 2024</a:t>
            </a:r>
          </a:p>
          <a:p>
            <a:pPr lvl="1"/>
            <a:r>
              <a:rPr lang="en-US" dirty="0"/>
              <a:t>Thousands of competitors, 1M$ prize (more or less)</a:t>
            </a:r>
          </a:p>
          <a:p>
            <a:pPr lvl="1"/>
            <a:r>
              <a:rPr lang="en-US" dirty="0"/>
              <a:t>Best result: 55% (vs human ~90%), </a:t>
            </a:r>
            <a:r>
              <a:rPr lang="en-US" dirty="0">
                <a:hlinkClick r:id="rId2"/>
              </a:rPr>
              <a:t>https://arcprize.org/</a:t>
            </a:r>
            <a:r>
              <a:rPr lang="en-US" dirty="0"/>
              <a:t> </a:t>
            </a:r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9981496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A96D9EE-31CA-444A-A17A-C697858F7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Beyond Deep Learning…?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9367FB8-BEBC-4421-95D7-9DFA5EB7CBD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Out of the competition, a </a:t>
            </a:r>
            <a:r>
              <a:rPr lang="en-US" i="1" dirty="0"/>
              <a:t>new idea</a:t>
            </a:r>
            <a:r>
              <a:rPr lang="en-US" dirty="0"/>
              <a:t>!</a:t>
            </a:r>
          </a:p>
          <a:p>
            <a:r>
              <a:rPr lang="en-US" dirty="0"/>
              <a:t>Test-time tuning</a:t>
            </a:r>
          </a:p>
          <a:p>
            <a:pPr lvl="1"/>
            <a:r>
              <a:rPr lang="en-US" dirty="0"/>
              <a:t>A little bit like fine-tuning, but at </a:t>
            </a:r>
            <a:r>
              <a:rPr lang="en-US" b="1" dirty="0"/>
              <a:t>test time</a:t>
            </a:r>
          </a:p>
          <a:p>
            <a:pPr lvl="1"/>
            <a:r>
              <a:rPr lang="en-US" dirty="0"/>
              <a:t>Slight modification of parameters based on test examples</a:t>
            </a:r>
          </a:p>
          <a:p>
            <a:pPr lvl="1"/>
            <a:r>
              <a:rPr lang="en-US" dirty="0"/>
              <a:t>Improves generalization to difficult cases</a:t>
            </a:r>
          </a:p>
          <a:p>
            <a:pPr lvl="1"/>
            <a:r>
              <a:rPr lang="en-US" dirty="0"/>
              <a:t>Requires some </a:t>
            </a:r>
            <a:r>
              <a:rPr lang="en-US" i="1" dirty="0"/>
              <a:t>data augmentation</a:t>
            </a:r>
          </a:p>
        </p:txBody>
      </p:sp>
    </p:spTree>
    <p:extLst>
      <p:ext uri="{BB962C8B-B14F-4D97-AF65-F5344CB8AC3E}">
        <p14:creationId xmlns:p14="http://schemas.microsoft.com/office/powerpoint/2010/main" val="12997950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B53E8A05-42BD-489E-BF5F-958C213739D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5" name="Sous-titre 4">
            <a:extLst>
              <a:ext uri="{FF2B5EF4-FFF2-40B4-BE49-F238E27FC236}">
                <a16:creationId xmlns:a16="http://schemas.microsoft.com/office/drawing/2014/main" id="{CEB63DBD-0FC0-4057-AC92-1717C1D0ED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01843" y="3634444"/>
            <a:ext cx="9144000" cy="2568393"/>
          </a:xfrm>
        </p:spPr>
        <p:txBody>
          <a:bodyPr>
            <a:noAutofit/>
          </a:bodyPr>
          <a:lstStyle/>
          <a:p>
            <a:r>
              <a:rPr lang="en-US" sz="3800" dirty="0"/>
              <a:t>Bibliography</a:t>
            </a:r>
            <a:br>
              <a:rPr lang="en-US" dirty="0"/>
            </a:br>
            <a:r>
              <a:rPr lang="en-US" sz="1000" dirty="0"/>
              <a:t>- ARC Prize Report, </a:t>
            </a:r>
            <a:r>
              <a:rPr lang="en-US" sz="1000" dirty="0">
                <a:hlinkClick r:id="rId2"/>
              </a:rPr>
              <a:t>https://arcprize.org/2024-results</a:t>
            </a:r>
            <a:r>
              <a:rPr lang="en-US" sz="1000" dirty="0"/>
              <a:t> </a:t>
            </a:r>
            <a:br>
              <a:rPr lang="en-US" dirty="0"/>
            </a:br>
            <a:r>
              <a:rPr lang="en-US" sz="1000" dirty="0"/>
              <a:t>- Bergstrom C. &amp; West J. </a:t>
            </a:r>
            <a:r>
              <a:rPr lang="en-US" sz="1000" i="1" dirty="0"/>
              <a:t>Calling Bullshit: Data Reasoning in a Digital World</a:t>
            </a:r>
            <a:r>
              <a:rPr lang="en-US" sz="1000" dirty="0"/>
              <a:t>, </a:t>
            </a:r>
            <a:r>
              <a:rPr lang="en-US" sz="1000" dirty="0">
                <a:hlinkClick r:id="rId3"/>
              </a:rPr>
              <a:t>https://www.callingbullshit.org/</a:t>
            </a:r>
            <a:r>
              <a:rPr lang="en-US" sz="1000" dirty="0"/>
              <a:t> </a:t>
            </a:r>
            <a:br>
              <a:rPr lang="en-US" sz="1000" dirty="0"/>
            </a:br>
            <a:r>
              <a:rPr lang="en-US" sz="1000" dirty="0"/>
              <a:t>- Chollet, F. (2019). On the measure of intelligence. </a:t>
            </a:r>
            <a:r>
              <a:rPr lang="en-US" sz="1000" dirty="0" err="1"/>
              <a:t>arXiv</a:t>
            </a:r>
            <a:r>
              <a:rPr lang="en-US" sz="1000" dirty="0"/>
              <a:t> preprint arXiv:1911.01547.</a:t>
            </a:r>
            <a:br>
              <a:rPr lang="en-US" sz="1000" dirty="0"/>
            </a:br>
            <a:r>
              <a:rPr lang="en-US" sz="1000" dirty="0"/>
              <a:t>- Cuomo, S. et al. (2022). </a:t>
            </a:r>
            <a:r>
              <a:rPr lang="en-US" sz="1000" i="1" dirty="0"/>
              <a:t>Scientific machine learning through physics–informed neural networks: Where we are and what’s next</a:t>
            </a:r>
            <a:r>
              <a:rPr lang="en-US" sz="1000" dirty="0"/>
              <a:t>. Journal of Scientific Computing, 92(3), 88.</a:t>
            </a:r>
            <a:br>
              <a:rPr lang="en-US" sz="1000" dirty="0"/>
            </a:br>
            <a:r>
              <a:rPr lang="en-US" sz="1000" dirty="0"/>
              <a:t>- De, S. et al. (2024). </a:t>
            </a:r>
            <a:r>
              <a:rPr lang="en-US" sz="1000" i="1" dirty="0"/>
              <a:t>Griffin: Mixing Gated Linear Recurrences with Local Attention for Efficient Language Models</a:t>
            </a:r>
            <a:r>
              <a:rPr lang="en-US" sz="1000" dirty="0"/>
              <a:t>. </a:t>
            </a:r>
            <a:r>
              <a:rPr lang="en-US" sz="1000" dirty="0" err="1"/>
              <a:t>arXiv</a:t>
            </a:r>
            <a:r>
              <a:rPr lang="en-US" sz="1000" dirty="0"/>
              <a:t> preprint arXiv:2402.19427.</a:t>
            </a:r>
            <a:br>
              <a:rPr lang="en-US" sz="1000" dirty="0"/>
            </a:br>
            <a:r>
              <a:rPr lang="en-US" sz="1000" dirty="0"/>
              <a:t>- Marcus, G. (2020). </a:t>
            </a:r>
            <a:r>
              <a:rPr lang="en-US" sz="1000" i="1" dirty="0"/>
              <a:t>The next decade in AI: four steps towards robust artificial intelligence</a:t>
            </a:r>
            <a:r>
              <a:rPr lang="en-US" sz="1000" dirty="0"/>
              <a:t>. </a:t>
            </a:r>
            <a:r>
              <a:rPr lang="en-US" sz="1000" dirty="0" err="1"/>
              <a:t>arXiv</a:t>
            </a:r>
            <a:r>
              <a:rPr lang="en-US" sz="1000" dirty="0"/>
              <a:t> preprint arXiv:2002.06177.</a:t>
            </a:r>
            <a:br>
              <a:rPr lang="en-US" sz="1000" dirty="0"/>
            </a:br>
            <a:r>
              <a:rPr lang="en-US" sz="1000" dirty="0"/>
              <a:t>- Gu, A., &amp; Dao, T. (2023). </a:t>
            </a:r>
            <a:r>
              <a:rPr lang="en-US" sz="1000" i="1" dirty="0"/>
              <a:t>Mamba: Linear-time sequence modeling with selective state spaces</a:t>
            </a:r>
            <a:r>
              <a:rPr lang="en-US" sz="1000" dirty="0"/>
              <a:t>. </a:t>
            </a:r>
            <a:r>
              <a:rPr lang="en-US" sz="1000" dirty="0" err="1"/>
              <a:t>arXiv</a:t>
            </a:r>
            <a:r>
              <a:rPr lang="en-US" sz="1000" dirty="0"/>
              <a:t> preprint arXiv:2312.00752.</a:t>
            </a:r>
            <a:br>
              <a:rPr lang="en-US" sz="1000" dirty="0"/>
            </a:br>
            <a:r>
              <a:rPr lang="en-US" sz="1000" dirty="0"/>
              <a:t>- Hu, E. J. et al. (2021). </a:t>
            </a:r>
            <a:r>
              <a:rPr lang="en-US" sz="1000" i="1" dirty="0" err="1"/>
              <a:t>LoRA</a:t>
            </a:r>
            <a:r>
              <a:rPr lang="en-US" sz="1000" i="1" dirty="0"/>
              <a:t>: Low-rank adaptation of large language models</a:t>
            </a:r>
            <a:r>
              <a:rPr lang="en-US" sz="1000" dirty="0"/>
              <a:t>. </a:t>
            </a:r>
            <a:r>
              <a:rPr lang="en-US" sz="1000" dirty="0" err="1"/>
              <a:t>arXiv</a:t>
            </a:r>
            <a:r>
              <a:rPr lang="en-US" sz="1000" dirty="0"/>
              <a:t> preprint arXiv:2106.09685.</a:t>
            </a:r>
            <a:br>
              <a:rPr lang="en-US" sz="1000" dirty="0"/>
            </a:br>
            <a:r>
              <a:rPr lang="en-US" sz="1000" dirty="0"/>
              <a:t>- Qu, X. et al. (2020). </a:t>
            </a:r>
            <a:r>
              <a:rPr lang="en-US" sz="1000" i="1" dirty="0"/>
              <a:t>Minimalistic attacks: How little it takes to fool deep reinforcement learning policies</a:t>
            </a:r>
            <a:r>
              <a:rPr lang="en-US" sz="1000" dirty="0"/>
              <a:t>. IEEE Transactions on Cognitive and Developmental Systems, 13(4), 806-817.</a:t>
            </a:r>
            <a:br>
              <a:rPr lang="en-US" sz="1000" dirty="0"/>
            </a:br>
            <a:r>
              <a:rPr lang="en-US" sz="1000" dirty="0"/>
              <a:t>- </a:t>
            </a:r>
            <a:r>
              <a:rPr lang="en-US" sz="1000" dirty="0" err="1"/>
              <a:t>Su</a:t>
            </a:r>
            <a:r>
              <a:rPr lang="en-US" sz="1000" dirty="0"/>
              <a:t>, J., Vargas, D. V., &amp; Sakurai, K. (2019). </a:t>
            </a:r>
            <a:r>
              <a:rPr lang="en-US" sz="1000" i="1" dirty="0"/>
              <a:t>One pixel attack for fooling deep neural networks</a:t>
            </a:r>
            <a:r>
              <a:rPr lang="en-US" sz="1000" dirty="0"/>
              <a:t>. IEEE Transactions on Evolutionary Computation, 23(5), 828-841.</a:t>
            </a:r>
            <a:br>
              <a:rPr lang="en-US" sz="1000" dirty="0"/>
            </a:br>
            <a:r>
              <a:rPr lang="en-US" sz="1000" dirty="0"/>
              <a:t>- Wang, T. T. et al. (2023, July). </a:t>
            </a:r>
            <a:r>
              <a:rPr lang="en-US" sz="1000" i="1" dirty="0"/>
              <a:t>Adversarial policies beat superhuman go AIs</a:t>
            </a:r>
            <a:r>
              <a:rPr lang="en-US" sz="1000" dirty="0"/>
              <a:t>. In International Conference on Machine Learning (pp. 35655-35739). PMLR.</a:t>
            </a:r>
            <a:br>
              <a:rPr lang="en-US" sz="1000" dirty="0"/>
            </a:br>
            <a:r>
              <a:rPr lang="en-US" sz="1000" dirty="0"/>
              <a:t>- Wu, X., &amp; Zhang, X. (2016). </a:t>
            </a:r>
            <a:r>
              <a:rPr lang="en-US" sz="1000" i="1" dirty="0"/>
              <a:t>Automated inference on criminality using face images</a:t>
            </a:r>
            <a:r>
              <a:rPr lang="en-US" sz="1000" dirty="0"/>
              <a:t>. </a:t>
            </a:r>
            <a:r>
              <a:rPr lang="en-US" sz="1000" dirty="0" err="1"/>
              <a:t>arXiv</a:t>
            </a:r>
            <a:r>
              <a:rPr lang="en-US" sz="1000" dirty="0"/>
              <a:t> preprint arXiv:1611.04135, 4038-4052.</a:t>
            </a:r>
            <a:br>
              <a:rPr lang="en-US" sz="1000" dirty="0"/>
            </a:br>
            <a:r>
              <a:rPr lang="en-US" sz="1000" dirty="0"/>
              <a:t>- Wu, X., &amp; Zhang, X. (2016). </a:t>
            </a:r>
            <a:r>
              <a:rPr lang="en-US" sz="1000" i="1" dirty="0"/>
              <a:t>Responses to critiques on machine learning of criminality perceptions</a:t>
            </a:r>
            <a:r>
              <a:rPr lang="en-US" sz="1000" dirty="0"/>
              <a:t> (Addendum of </a:t>
            </a:r>
            <a:r>
              <a:rPr lang="en-US" sz="1000" dirty="0" err="1"/>
              <a:t>arXiv</a:t>
            </a:r>
            <a:r>
              <a:rPr lang="en-US" sz="1000" dirty="0"/>
              <a:t>: 1611.04135). </a:t>
            </a:r>
            <a:r>
              <a:rPr lang="en-US" sz="1000" dirty="0" err="1"/>
              <a:t>arXiv</a:t>
            </a:r>
            <a:r>
              <a:rPr lang="en-US" sz="1000" dirty="0"/>
              <a:t> preprint arXiv:1611.04135</a:t>
            </a:r>
            <a:r>
              <a:rPr lang="en-US" sz="1050" dirty="0"/>
              <a:t>.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6E214693-AB7E-4C54-8D7C-0391735F7C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2283" b="75673" l="54554" r="9098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5610" r="4463" b="17653"/>
          <a:stretch/>
        </p:blipFill>
        <p:spPr bwMode="auto">
          <a:xfrm>
            <a:off x="4938382" y="1037974"/>
            <a:ext cx="1295445" cy="884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414D43F9-35B6-46FA-B5D4-8F2F1AA72E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3826" y="1073027"/>
            <a:ext cx="1642424" cy="574848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5C236454-554E-454C-9F85-1A4F04D31A3B}"/>
              </a:ext>
            </a:extLst>
          </p:cNvPr>
          <p:cNvSpPr txBox="1"/>
          <p:nvPr/>
        </p:nvSpPr>
        <p:spPr>
          <a:xfrm>
            <a:off x="2401843" y="6202837"/>
            <a:ext cx="9144000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7566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Images and videos: unless otherwise stated, I stole them from the Internet. I hope they are not copyrighted, or that their use falls under the Fair Use clause, and if not, I am sorry. Please don’t sue me.</a:t>
            </a:r>
          </a:p>
        </p:txBody>
      </p:sp>
    </p:spTree>
    <p:extLst>
      <p:ext uri="{BB962C8B-B14F-4D97-AF65-F5344CB8AC3E}">
        <p14:creationId xmlns:p14="http://schemas.microsoft.com/office/powerpoint/2010/main" val="9380092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C28E2A3-FAFF-4101-B8D1-B0DDE47E1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Did Deep Learning solve AI?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9EA558C-504E-46A2-9EA9-57F16EFD24C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20204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4F48254-BEBA-4E93-9EAA-3891A398F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Failures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7759AF4-2101-41E0-ADB7-DFE4A6EE96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C1D284E-5986-4EA6-95A6-1D43C33D062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82" t="58613" r="9063"/>
          <a:stretch/>
        </p:blipFill>
        <p:spPr>
          <a:xfrm>
            <a:off x="1570741" y="1423358"/>
            <a:ext cx="9050518" cy="4660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7150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4F48254-BEBA-4E93-9EAA-3891A398F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Failures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7759AF4-2101-41E0-ADB7-DFE4A6EE96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22698499-899C-4D29-ABB3-378A82754CC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815"/>
          <a:stretch/>
        </p:blipFill>
        <p:spPr>
          <a:xfrm>
            <a:off x="4782392" y="1423357"/>
            <a:ext cx="6751936" cy="4147883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7C1D284E-5986-4EA6-95A6-1D43C33D062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82" t="58613" r="9063"/>
          <a:stretch/>
        </p:blipFill>
        <p:spPr>
          <a:xfrm>
            <a:off x="791066" y="2143874"/>
            <a:ext cx="4513806" cy="2324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9218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7BFE96F-10E5-438F-A192-6594E7374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Failures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8A61D48-1CF7-4208-8D10-DE99DB3E10E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self-driving-taxis">
            <a:hlinkClick r:id="" action="ppaction://media"/>
            <a:extLst>
              <a:ext uri="{FF2B5EF4-FFF2-40B4-BE49-F238E27FC236}">
                <a16:creationId xmlns:a16="http://schemas.microsoft.com/office/drawing/2014/main" id="{4EE7DEB3-46EA-4056-B688-84C84933685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93445" y="1233578"/>
            <a:ext cx="3005110" cy="5346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03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58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43902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5B3AB17-5D90-4C54-8D1E-8A85E35D0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Failures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2BD6129-F6EC-4F98-83DB-E3077B70CAE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F8409596-73A4-4A7B-A3B5-B5BB86F40E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834" y="1423358"/>
            <a:ext cx="10612331" cy="2448267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8A92DE42-B6CD-4648-B076-D157BE9AE9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1928" y="3767928"/>
            <a:ext cx="9640645" cy="2467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7851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658815A-D97F-4A46-8488-EB96635E14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Failures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603850C-6919-4F16-9C16-0F1053E7A79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Changing videogame frame by a few pixels makes DRL fail</a:t>
            </a:r>
          </a:p>
          <a:p>
            <a:endParaRPr lang="en-US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471CD56-55E8-4FD1-9989-6291CD0272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7740" y="3056292"/>
            <a:ext cx="5396060" cy="3232663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98A8DB9F-D6F6-4EC0-ADC8-ACFCD8CA6E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068272"/>
            <a:ext cx="6108980" cy="1033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036045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1744</Words>
  <Application>Microsoft Office PowerPoint</Application>
  <PresentationFormat>Grand écran</PresentationFormat>
  <Paragraphs>189</Paragraphs>
  <Slides>37</Slides>
  <Notes>0</Notes>
  <HiddenSlides>0</HiddenSlides>
  <MMClips>2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37</vt:i4>
      </vt:variant>
    </vt:vector>
  </HeadingPairs>
  <TitlesOfParts>
    <vt:vector size="42" baseType="lpstr">
      <vt:lpstr>Arial</vt:lpstr>
      <vt:lpstr>Calibri</vt:lpstr>
      <vt:lpstr>Calibri Light</vt:lpstr>
      <vt:lpstr>Raleway</vt:lpstr>
      <vt:lpstr>Thème Office</vt:lpstr>
      <vt:lpstr>Remarks on Deep Learning (II)</vt:lpstr>
      <vt:lpstr>Outline</vt:lpstr>
      <vt:lpstr>Deep Learning achieved incredible results</vt:lpstr>
      <vt:lpstr>Did Deep Learning solve AI?</vt:lpstr>
      <vt:lpstr>Failures</vt:lpstr>
      <vt:lpstr>Failures</vt:lpstr>
      <vt:lpstr>Failures</vt:lpstr>
      <vt:lpstr>Failures</vt:lpstr>
      <vt:lpstr>Failures</vt:lpstr>
      <vt:lpstr>Failures</vt:lpstr>
      <vt:lpstr>Failures</vt:lpstr>
      <vt:lpstr>Failures</vt:lpstr>
      <vt:lpstr>Failures</vt:lpstr>
      <vt:lpstr>Failures</vt:lpstr>
      <vt:lpstr>Reasons for failures</vt:lpstr>
      <vt:lpstr>Bias in the data</vt:lpstr>
      <vt:lpstr>Fragility</vt:lpstr>
      <vt:lpstr>Possible solutions to fragility</vt:lpstr>
      <vt:lpstr>A retrospective on GANs</vt:lpstr>
      <vt:lpstr>Black-box effect</vt:lpstr>
      <vt:lpstr>Possible solutions to black-box effect</vt:lpstr>
      <vt:lpstr>Lack of generalization</vt:lpstr>
      <vt:lpstr>Possible solutions to lack of generalization</vt:lpstr>
      <vt:lpstr>Current trends and perspectives</vt:lpstr>
      <vt:lpstr>Hybrid models</vt:lpstr>
      <vt:lpstr>*-informed machine learning</vt:lpstr>
      <vt:lpstr>Multi-modal systems, mixture-of-experts</vt:lpstr>
      <vt:lpstr>Large models on end-user machines</vt:lpstr>
      <vt:lpstr>New modules and architectures</vt:lpstr>
      <vt:lpstr>New models and architectures</vt:lpstr>
      <vt:lpstr>Retrieval Augmented Generation for LLMs</vt:lpstr>
      <vt:lpstr>Beyond Deep Learning…?</vt:lpstr>
      <vt:lpstr>Beyond Deep Learning</vt:lpstr>
      <vt:lpstr>Beyond Deep Learning</vt:lpstr>
      <vt:lpstr>Beyond Deep Learning…?</vt:lpstr>
      <vt:lpstr>Beyond Deep Learning…?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Alberto Tonda</dc:creator>
  <cp:lastModifiedBy>Alberto Tonda</cp:lastModifiedBy>
  <cp:revision>193</cp:revision>
  <dcterms:created xsi:type="dcterms:W3CDTF">2020-06-05T13:14:31Z</dcterms:created>
  <dcterms:modified xsi:type="dcterms:W3CDTF">2024-12-10T20:43:15Z</dcterms:modified>
</cp:coreProperties>
</file>